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15" r:id="rId5"/>
    <p:sldId id="297" r:id="rId6"/>
    <p:sldId id="272" r:id="rId7"/>
    <p:sldId id="306" r:id="rId8"/>
    <p:sldId id="314" r:id="rId9"/>
    <p:sldId id="281" r:id="rId10"/>
    <p:sldId id="309" r:id="rId11"/>
    <p:sldId id="284" r:id="rId12"/>
    <p:sldId id="285" r:id="rId13"/>
    <p:sldId id="286" r:id="rId14"/>
    <p:sldId id="311" r:id="rId15"/>
    <p:sldId id="313" r:id="rId16"/>
    <p:sldId id="307" r:id="rId17"/>
    <p:sldId id="289" r:id="rId18"/>
    <p:sldId id="308" r:id="rId19"/>
    <p:sldId id="296" r:id="rId20"/>
    <p:sldId id="291" r:id="rId21"/>
    <p:sldId id="310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93609-E135-496F-B3F5-1C19A444BCA1}" v="1" dt="2025-07-17T20:16:18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B4D7A-C3A0-4BD9-8682-5D0F5BCE59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3D6B36-1BFF-402C-AE74-D6249E860384}">
      <dgm:prSet/>
      <dgm:spPr/>
      <dgm:t>
        <a:bodyPr/>
        <a:lstStyle/>
        <a:p>
          <a:r>
            <a:rPr lang="en-US" dirty="0"/>
            <a:t>Membership rates grew by 3.28%</a:t>
          </a:r>
        </a:p>
      </dgm:t>
    </dgm:pt>
    <dgm:pt modelId="{227E36B7-10A1-44DB-9132-2F8EED3AA0CA}" type="parTrans" cxnId="{471F19F5-8EC5-491B-8CB8-3C7910283D2B}">
      <dgm:prSet/>
      <dgm:spPr/>
      <dgm:t>
        <a:bodyPr/>
        <a:lstStyle/>
        <a:p>
          <a:endParaRPr lang="en-US"/>
        </a:p>
      </dgm:t>
    </dgm:pt>
    <dgm:pt modelId="{C0E691C4-139F-4F4E-BA08-2066F222ECF0}" type="sibTrans" cxnId="{471F19F5-8EC5-491B-8CB8-3C7910283D2B}">
      <dgm:prSet/>
      <dgm:spPr/>
      <dgm:t>
        <a:bodyPr/>
        <a:lstStyle/>
        <a:p>
          <a:endParaRPr lang="en-US"/>
        </a:p>
      </dgm:t>
    </dgm:pt>
    <dgm:pt modelId="{A96CBF2C-8D4B-48F9-A718-68D21092AFA3}">
      <dgm:prSet/>
      <dgm:spPr/>
      <dgm:t>
        <a:bodyPr/>
        <a:lstStyle/>
        <a:p>
          <a:r>
            <a:rPr lang="en-US" dirty="0"/>
            <a:t>Retention Rate: 94%/Market Rate: 50.2%</a:t>
          </a:r>
        </a:p>
      </dgm:t>
    </dgm:pt>
    <dgm:pt modelId="{BE289147-71A4-4398-AB6C-6F2B0DFF9061}" type="parTrans" cxnId="{87EA6DC7-C54B-437C-9729-42CA04B0C1EA}">
      <dgm:prSet/>
      <dgm:spPr/>
      <dgm:t>
        <a:bodyPr/>
        <a:lstStyle/>
        <a:p>
          <a:endParaRPr lang="en-US"/>
        </a:p>
      </dgm:t>
    </dgm:pt>
    <dgm:pt modelId="{E31B080C-4613-45F2-B368-F79B4EE93CCC}" type="sibTrans" cxnId="{87EA6DC7-C54B-437C-9729-42CA04B0C1EA}">
      <dgm:prSet/>
      <dgm:spPr/>
      <dgm:t>
        <a:bodyPr/>
        <a:lstStyle/>
        <a:p>
          <a:endParaRPr lang="en-US"/>
        </a:p>
      </dgm:t>
    </dgm:pt>
    <dgm:pt modelId="{E503E92D-BBF4-473F-AD39-55624A51BB84}">
      <dgm:prSet/>
      <dgm:spPr/>
      <dgm:t>
        <a:bodyPr/>
        <a:lstStyle/>
        <a:p>
          <a:r>
            <a:rPr lang="en-US"/>
            <a:t>Percentage of Members Over 65: 22.9%</a:t>
          </a:r>
        </a:p>
      </dgm:t>
    </dgm:pt>
    <dgm:pt modelId="{EA2C22BB-63FE-4A9E-899C-EFBDA071398F}" type="parTrans" cxnId="{E8CEB06E-AAB0-4E32-B7BA-B7875CBFABA8}">
      <dgm:prSet/>
      <dgm:spPr/>
      <dgm:t>
        <a:bodyPr/>
        <a:lstStyle/>
        <a:p>
          <a:endParaRPr lang="en-US"/>
        </a:p>
      </dgm:t>
    </dgm:pt>
    <dgm:pt modelId="{7CFFAC29-AE77-43ED-9E4B-844C0EB92AC6}" type="sibTrans" cxnId="{E8CEB06E-AAB0-4E32-B7BA-B7875CBFABA8}">
      <dgm:prSet/>
      <dgm:spPr/>
      <dgm:t>
        <a:bodyPr/>
        <a:lstStyle/>
        <a:p>
          <a:endParaRPr lang="en-US"/>
        </a:p>
      </dgm:t>
    </dgm:pt>
    <dgm:pt modelId="{8FB1F089-86DA-4F76-8819-B9D66A949EA0}">
      <dgm:prSet/>
      <dgm:spPr/>
      <dgm:t>
        <a:bodyPr/>
        <a:lstStyle/>
        <a:p>
          <a:r>
            <a:rPr lang="en-US" dirty="0"/>
            <a:t>Percentage of Members 35 and Under: 18.7	</a:t>
          </a:r>
        </a:p>
      </dgm:t>
    </dgm:pt>
    <dgm:pt modelId="{94E5358D-F31A-4E6E-B65F-D32340D59682}" type="parTrans" cxnId="{1A9C23FC-494E-4A92-A0AE-5B837D413F66}">
      <dgm:prSet/>
      <dgm:spPr/>
      <dgm:t>
        <a:bodyPr/>
        <a:lstStyle/>
        <a:p>
          <a:endParaRPr lang="en-US"/>
        </a:p>
      </dgm:t>
    </dgm:pt>
    <dgm:pt modelId="{701A1149-C76F-41D9-98BC-93B9683E792B}" type="sibTrans" cxnId="{1A9C23FC-494E-4A92-A0AE-5B837D413F66}">
      <dgm:prSet/>
      <dgm:spPr/>
      <dgm:t>
        <a:bodyPr/>
        <a:lstStyle/>
        <a:p>
          <a:endParaRPr lang="en-US"/>
        </a:p>
      </dgm:t>
    </dgm:pt>
    <dgm:pt modelId="{7B3314E4-29C4-468A-B2CC-C32BED8F2A53}" type="pres">
      <dgm:prSet presAssocID="{FD8B4D7A-C3A0-4BD9-8682-5D0F5BCE593F}" presName="linear" presStyleCnt="0">
        <dgm:presLayoutVars>
          <dgm:animLvl val="lvl"/>
          <dgm:resizeHandles val="exact"/>
        </dgm:presLayoutVars>
      </dgm:prSet>
      <dgm:spPr/>
    </dgm:pt>
    <dgm:pt modelId="{6D15A81F-8E10-4ED1-AD39-0ADE1E5E2DB7}" type="pres">
      <dgm:prSet presAssocID="{043D6B36-1BFF-402C-AE74-D6249E8603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952A2F-063D-4CA6-8E50-8C205F47C337}" type="pres">
      <dgm:prSet presAssocID="{C0E691C4-139F-4F4E-BA08-2066F222ECF0}" presName="spacer" presStyleCnt="0"/>
      <dgm:spPr/>
    </dgm:pt>
    <dgm:pt modelId="{6F6443C1-B4EE-4826-9167-B91DD67F0679}" type="pres">
      <dgm:prSet presAssocID="{A96CBF2C-8D4B-48F9-A718-68D21092AF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069FDB-5B0B-428A-AE2B-A7B10DDDDC1C}" type="pres">
      <dgm:prSet presAssocID="{E31B080C-4613-45F2-B368-F79B4EE93CCC}" presName="spacer" presStyleCnt="0"/>
      <dgm:spPr/>
    </dgm:pt>
    <dgm:pt modelId="{60BF4821-25F1-47A0-933C-42A982DEF197}" type="pres">
      <dgm:prSet presAssocID="{E503E92D-BBF4-473F-AD39-55624A51BB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4D20FE-2EC5-43BE-B21E-4ADE5567E146}" type="pres">
      <dgm:prSet presAssocID="{7CFFAC29-AE77-43ED-9E4B-844C0EB92AC6}" presName="spacer" presStyleCnt="0"/>
      <dgm:spPr/>
    </dgm:pt>
    <dgm:pt modelId="{42AC7175-30CB-42F7-94D2-FC07C4140786}" type="pres">
      <dgm:prSet presAssocID="{8FB1F089-86DA-4F76-8819-B9D66A949EA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B7390C-CFC5-4A8A-9238-121C43C2D81F}" type="presOf" srcId="{E503E92D-BBF4-473F-AD39-55624A51BB84}" destId="{60BF4821-25F1-47A0-933C-42A982DEF197}" srcOrd="0" destOrd="0" presId="urn:microsoft.com/office/officeart/2005/8/layout/vList2"/>
    <dgm:cxn modelId="{CD159111-EC80-4DFE-A14E-4B46C5F594BE}" type="presOf" srcId="{8FB1F089-86DA-4F76-8819-B9D66A949EA0}" destId="{42AC7175-30CB-42F7-94D2-FC07C4140786}" srcOrd="0" destOrd="0" presId="urn:microsoft.com/office/officeart/2005/8/layout/vList2"/>
    <dgm:cxn modelId="{B5FBB82C-D025-469D-8863-BEBF0CB175A8}" type="presOf" srcId="{043D6B36-1BFF-402C-AE74-D6249E860384}" destId="{6D15A81F-8E10-4ED1-AD39-0ADE1E5E2DB7}" srcOrd="0" destOrd="0" presId="urn:microsoft.com/office/officeart/2005/8/layout/vList2"/>
    <dgm:cxn modelId="{2B71EC5B-3790-449D-87C6-016894D88832}" type="presOf" srcId="{FD8B4D7A-C3A0-4BD9-8682-5D0F5BCE593F}" destId="{7B3314E4-29C4-468A-B2CC-C32BED8F2A53}" srcOrd="0" destOrd="0" presId="urn:microsoft.com/office/officeart/2005/8/layout/vList2"/>
    <dgm:cxn modelId="{E8CEB06E-AAB0-4E32-B7BA-B7875CBFABA8}" srcId="{FD8B4D7A-C3A0-4BD9-8682-5D0F5BCE593F}" destId="{E503E92D-BBF4-473F-AD39-55624A51BB84}" srcOrd="2" destOrd="0" parTransId="{EA2C22BB-63FE-4A9E-899C-EFBDA071398F}" sibTransId="{7CFFAC29-AE77-43ED-9E4B-844C0EB92AC6}"/>
    <dgm:cxn modelId="{DE7FB28E-0C49-4470-93C5-1852942FC886}" type="presOf" srcId="{A96CBF2C-8D4B-48F9-A718-68D21092AFA3}" destId="{6F6443C1-B4EE-4826-9167-B91DD67F0679}" srcOrd="0" destOrd="0" presId="urn:microsoft.com/office/officeart/2005/8/layout/vList2"/>
    <dgm:cxn modelId="{87EA6DC7-C54B-437C-9729-42CA04B0C1EA}" srcId="{FD8B4D7A-C3A0-4BD9-8682-5D0F5BCE593F}" destId="{A96CBF2C-8D4B-48F9-A718-68D21092AFA3}" srcOrd="1" destOrd="0" parTransId="{BE289147-71A4-4398-AB6C-6F2B0DFF9061}" sibTransId="{E31B080C-4613-45F2-B368-F79B4EE93CCC}"/>
    <dgm:cxn modelId="{471F19F5-8EC5-491B-8CB8-3C7910283D2B}" srcId="{FD8B4D7A-C3A0-4BD9-8682-5D0F5BCE593F}" destId="{043D6B36-1BFF-402C-AE74-D6249E860384}" srcOrd="0" destOrd="0" parTransId="{227E36B7-10A1-44DB-9132-2F8EED3AA0CA}" sibTransId="{C0E691C4-139F-4F4E-BA08-2066F222ECF0}"/>
    <dgm:cxn modelId="{1A9C23FC-494E-4A92-A0AE-5B837D413F66}" srcId="{FD8B4D7A-C3A0-4BD9-8682-5D0F5BCE593F}" destId="{8FB1F089-86DA-4F76-8819-B9D66A949EA0}" srcOrd="3" destOrd="0" parTransId="{94E5358D-F31A-4E6E-B65F-D32340D59682}" sibTransId="{701A1149-C76F-41D9-98BC-93B9683E792B}"/>
    <dgm:cxn modelId="{E654057D-45BB-45FC-86D3-EBD9C32A96FF}" type="presParOf" srcId="{7B3314E4-29C4-468A-B2CC-C32BED8F2A53}" destId="{6D15A81F-8E10-4ED1-AD39-0ADE1E5E2DB7}" srcOrd="0" destOrd="0" presId="urn:microsoft.com/office/officeart/2005/8/layout/vList2"/>
    <dgm:cxn modelId="{BB0BAA9B-27BF-452F-9DA2-19D876DDA3B9}" type="presParOf" srcId="{7B3314E4-29C4-468A-B2CC-C32BED8F2A53}" destId="{04952A2F-063D-4CA6-8E50-8C205F47C337}" srcOrd="1" destOrd="0" presId="urn:microsoft.com/office/officeart/2005/8/layout/vList2"/>
    <dgm:cxn modelId="{9BD3849D-A5B2-4A37-908A-EC6D0BB26238}" type="presParOf" srcId="{7B3314E4-29C4-468A-B2CC-C32BED8F2A53}" destId="{6F6443C1-B4EE-4826-9167-B91DD67F0679}" srcOrd="2" destOrd="0" presId="urn:microsoft.com/office/officeart/2005/8/layout/vList2"/>
    <dgm:cxn modelId="{604708E6-ABD5-46EC-8650-C5921FAE90E1}" type="presParOf" srcId="{7B3314E4-29C4-468A-B2CC-C32BED8F2A53}" destId="{1D069FDB-5B0B-428A-AE2B-A7B10DDDDC1C}" srcOrd="3" destOrd="0" presId="urn:microsoft.com/office/officeart/2005/8/layout/vList2"/>
    <dgm:cxn modelId="{28591E95-4B73-4C21-8804-21FF2BF9B6FC}" type="presParOf" srcId="{7B3314E4-29C4-468A-B2CC-C32BED8F2A53}" destId="{60BF4821-25F1-47A0-933C-42A982DEF197}" srcOrd="4" destOrd="0" presId="urn:microsoft.com/office/officeart/2005/8/layout/vList2"/>
    <dgm:cxn modelId="{60255116-8B42-4A6B-9739-E53A58EFEAFC}" type="presParOf" srcId="{7B3314E4-29C4-468A-B2CC-C32BED8F2A53}" destId="{464D20FE-2EC5-43BE-B21E-4ADE5567E146}" srcOrd="5" destOrd="0" presId="urn:microsoft.com/office/officeart/2005/8/layout/vList2"/>
    <dgm:cxn modelId="{844A7623-C789-4E51-BAF9-4E87C8440D90}" type="presParOf" srcId="{7B3314E4-29C4-468A-B2CC-C32BED8F2A53}" destId="{42AC7175-30CB-42F7-94D2-FC07C41407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5A81F-8E10-4ED1-AD39-0ADE1E5E2DB7}">
      <dsp:nvSpPr>
        <dsp:cNvPr id="0" name=""/>
        <dsp:cNvSpPr/>
      </dsp:nvSpPr>
      <dsp:spPr>
        <a:xfrm>
          <a:off x="0" y="2909"/>
          <a:ext cx="6253721" cy="11977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Membership rates grew by 3.28%</a:t>
          </a:r>
        </a:p>
      </dsp:txBody>
      <dsp:txXfrm>
        <a:off x="58471" y="61380"/>
        <a:ext cx="6136779" cy="1080845"/>
      </dsp:txXfrm>
    </dsp:sp>
    <dsp:sp modelId="{6F6443C1-B4EE-4826-9167-B91DD67F0679}">
      <dsp:nvSpPr>
        <dsp:cNvPr id="0" name=""/>
        <dsp:cNvSpPr/>
      </dsp:nvSpPr>
      <dsp:spPr>
        <a:xfrm>
          <a:off x="0" y="1287097"/>
          <a:ext cx="6253721" cy="1197787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Retention Rate: 94%/Market Rate: 50.2%</a:t>
          </a:r>
        </a:p>
      </dsp:txBody>
      <dsp:txXfrm>
        <a:off x="58471" y="1345568"/>
        <a:ext cx="6136779" cy="1080845"/>
      </dsp:txXfrm>
    </dsp:sp>
    <dsp:sp modelId="{60BF4821-25F1-47A0-933C-42A982DEF197}">
      <dsp:nvSpPr>
        <dsp:cNvPr id="0" name=""/>
        <dsp:cNvSpPr/>
      </dsp:nvSpPr>
      <dsp:spPr>
        <a:xfrm>
          <a:off x="0" y="2571285"/>
          <a:ext cx="6253721" cy="1197787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Percentage of Members Over 65: 22.9%</a:t>
          </a:r>
        </a:p>
      </dsp:txBody>
      <dsp:txXfrm>
        <a:off x="58471" y="2629756"/>
        <a:ext cx="6136779" cy="1080845"/>
      </dsp:txXfrm>
    </dsp:sp>
    <dsp:sp modelId="{42AC7175-30CB-42F7-94D2-FC07C4140786}">
      <dsp:nvSpPr>
        <dsp:cNvPr id="0" name=""/>
        <dsp:cNvSpPr/>
      </dsp:nvSpPr>
      <dsp:spPr>
        <a:xfrm>
          <a:off x="0" y="3855472"/>
          <a:ext cx="6253721" cy="1197787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Percentage of Members 35 and Under: 18.7	</a:t>
          </a:r>
        </a:p>
      </dsp:txBody>
      <dsp:txXfrm>
        <a:off x="58471" y="3913943"/>
        <a:ext cx="6136779" cy="1080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55D4F-DBF0-41A7-8605-0C5FD163AA6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4E713-D150-4AE1-B286-4A8A8B33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TBD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4E713-D150-4AE1-B286-4A8A8B334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7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DC7-3EF4-4499-B6FA-C6EC654EE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DC7-3EF4-4499-B6FA-C6EC654EE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Published in 2000</a:t>
            </a:r>
          </a:p>
          <a:p>
            <a:r>
              <a:rPr lang="en-US" dirty="0" err="1"/>
              <a:t>Precient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4E713-D150-4AE1-B286-4A8A8B334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5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4E713-D150-4AE1-B286-4A8A8B3344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DC7-3EF4-4499-B6FA-C6EC654EE8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DC7-3EF4-4499-B6FA-C6EC654EE8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4E713-D150-4AE1-B286-4A8A8B3344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2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2D86-36AF-6E47-C3BF-189B37C36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5BA7D-CFF4-74FE-27DB-1E7FF029B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B0D8-F09C-BBDA-9C84-08212670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35DD-7DA5-2A6F-FFCD-266081BC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4565-22E5-4B50-4CD6-4F16619D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6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6D80-002B-E54F-C2FA-6BE1BF70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405EF-5782-0B75-EC7C-99480D036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53A4B-A8F1-B97E-18D0-45303AA1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5241-6DC5-2D2A-E04A-ADDDEF32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9A6EA-3F17-D4C7-8E05-F0B3F5F5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6CA5F-2F33-5235-0217-E8006BB04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095D5-EB5C-EE3E-D081-80E6D52AB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98D86-23FB-3F3E-84D9-AFCE8ADE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8A47-ECAE-CE43-E479-A90C3346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0DE3-05E0-8DDD-5679-B086A513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CC31-341C-55DB-6AB4-9D4739F6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218E6-E6EA-DA1A-DE48-6AA91A39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E93D7-3A54-D1E8-7F8A-E623A9DC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EB40-9C7A-81D2-37BE-FE25FDDB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69E12-B5EB-1BC7-720E-06987F06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F387-D14F-F650-97AF-BA01330B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E09A2-2BBE-1AB2-0FA5-92B7E03D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64725-DF53-07DE-6E1E-2EB43443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17EA6-7DB6-14A2-31D9-DBAD6A6E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9FD4B-37B5-31DF-41BA-4784DFDA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0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3B9C-365E-94B7-7D1F-73F72B5E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7FD27-B9EF-B562-8524-EB9CE09DE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746C6-6F15-8ACE-02D5-69CB37E7D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19843-D63A-1074-544E-0CF65AEE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A316C-F72F-17B2-B6D3-94CE334D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18FFF-929C-F8B5-8D55-3D48DC8B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4EE5-9D33-A890-5378-41D49225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BADB3-F630-8B24-A41B-4A715E9D0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5514D-80F2-850D-5D35-861B47448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02736-C01C-72DF-1B8D-D56D6B28D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B4CD0-B991-2E47-DB53-C70FE888C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B462D-65F9-96A3-FC7D-4FF5A77B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DA48E-7E8A-13BE-2D45-00457076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AB8B2-6AED-21D7-CE49-AE00C964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C19-8B5F-DD09-F7AF-02AC1F0F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F6947-E4C8-A944-644F-91EE53E4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29D5C-4026-584A-CC04-954F7053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BE691-9CF3-5B79-4FAE-EDC95E63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8D72C-851E-9E5D-2F9C-5AABC50D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D6C8E-5C65-7353-862A-FFA15BAF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05BDD-BA9A-E6A2-CB5E-6900A1A4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6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4ACE-620C-659C-008D-C5A9B3D0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AB33-3F2A-6A5E-BE33-E81CB50FB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829C8-9671-E788-23B4-7C5E2F4AF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B0595-EBA4-0048-FFD2-4FEB27BF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840B9-FAB9-D3D4-211C-83823AC6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E561B-9ABF-7894-B25E-D6ECD853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9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C3CE3-BD4E-93D4-B4F7-7D4D02E4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66B50-220F-B03B-59AE-85FF3066F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32855-F9D8-0F0C-E3A0-14E94A4FE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A7BB5-9E40-FAA0-6E03-879EA27D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530AA-14C9-9648-BAC4-2159E139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3CDBD-3A52-A721-B152-56994499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A023E-2984-F960-B635-5979B018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B644-062B-AFE1-F0C8-531830590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D860-4060-2FDA-F346-D932652F7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D94AF-FB4E-4C04-BD65-2C5EF54D481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504A2-B972-0101-2BE0-2C9EE7931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6B31E-153F-D06C-5543-F600173D7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4A927-1601-4E9B-83E7-6F3B7B42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xas Supreme Court denies GOP challenge to Harris County's redistricting  plan – Houston Public Media">
            <a:extLst>
              <a:ext uri="{FF2B5EF4-FFF2-40B4-BE49-F238E27FC236}">
                <a16:creationId xmlns:a16="http://schemas.microsoft.com/office/drawing/2014/main" id="{79C74E49-956A-3C63-2AF1-7046F1029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3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D7667-9E49-99BC-2EFA-5824DE53D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>
                <a:effectLst/>
                <a:ea typeface="MS PGothic" panose="020B0600070205080204" pitchFamily="34" charset="-128"/>
              </a:rPr>
              <a:t>Stay on Trend</a:t>
            </a:r>
            <a:endParaRPr lang="en-US" sz="5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7786F-C945-941F-7BFD-BB4E91D45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>
                <a:effectLst/>
                <a:latin typeface="+mj-lt"/>
                <a:ea typeface="MS PGothic" panose="020B0600070205080204" pitchFamily="34" charset="-128"/>
              </a:rPr>
              <a:t>Key Issues Impacting Local Bar Associations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40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85759-4D48-A78A-4E8F-A5DB2358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4"/>
            <a:ext cx="3816095" cy="5470899"/>
          </a:xfrm>
        </p:spPr>
        <p:txBody>
          <a:bodyPr>
            <a:normAutofit/>
          </a:bodyPr>
          <a:lstStyle/>
          <a:p>
            <a:r>
              <a:rPr lang="en-US" dirty="0"/>
              <a:t>AI’s Impact on the Legal Profession</a:t>
            </a:r>
          </a:p>
        </p:txBody>
      </p:sp>
      <p:pic>
        <p:nvPicPr>
          <p:cNvPr id="9220" name="Picture 4" descr="ABA's AI task force will provide lawyers with practical tips, starting with  Sept. 28 webinar">
            <a:extLst>
              <a:ext uri="{FF2B5EF4-FFF2-40B4-BE49-F238E27FC236}">
                <a16:creationId xmlns:a16="http://schemas.microsoft.com/office/drawing/2014/main" id="{D6FD9F4D-7593-6D4B-459F-C68437055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1810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27283BD5-7C38-17A8-BB6D-00D11A3F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5" b="512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0B7CB8A6-FC25-8351-54E1-B60ABF74C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76" y="5780690"/>
            <a:ext cx="172079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0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23A3F-7F71-B112-B8FC-A705721B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43F527-EAFA-C3BF-6BF3-F7F6130E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87" y="617921"/>
            <a:ext cx="3482041" cy="3988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Rule of law and access to justice issues and their impact on the bar </a:t>
            </a:r>
          </a:p>
        </p:txBody>
      </p:sp>
      <p:pic>
        <p:nvPicPr>
          <p:cNvPr id="3074" name="Picture 2" descr="Hundreds of Attorneys Gather Outside Phila. City Hall in Support of Rule of  Law | Law.com">
            <a:extLst>
              <a:ext uri="{FF2B5EF4-FFF2-40B4-BE49-F238E27FC236}">
                <a16:creationId xmlns:a16="http://schemas.microsoft.com/office/drawing/2014/main" id="{F8FA740D-1756-F137-6EE3-0BB23F62AE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145" y="826693"/>
            <a:ext cx="6409958" cy="529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1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64F98-2919-957C-F363-7495A0B7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190195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Your Bar’s Culture &amp; Developing Policies Around It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0E63F-E0C0-72BE-D743-6C48593F8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336" t="19696" r="13694" b="12706"/>
          <a:stretch>
            <a:fillRect/>
          </a:stretch>
        </p:blipFill>
        <p:spPr>
          <a:xfrm>
            <a:off x="4502428" y="1247502"/>
            <a:ext cx="7225748" cy="4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5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group of people posing for a picture">
            <a:extLst>
              <a:ext uri="{FF2B5EF4-FFF2-40B4-BE49-F238E27FC236}">
                <a16:creationId xmlns:a16="http://schemas.microsoft.com/office/drawing/2014/main" id="{5671C5D3-D379-9FFF-47F1-32206DCB7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r="6226"/>
          <a:stretch/>
        </p:blipFill>
        <p:spPr bwMode="auto"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570B7-FA24-7A3D-8674-6B585BF4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Governance Challenges</a:t>
            </a:r>
          </a:p>
        </p:txBody>
      </p:sp>
      <p:pic>
        <p:nvPicPr>
          <p:cNvPr id="6148" name="Picture 4" descr="Contented Cow Partners | Six Steps for Climbing the Management Ladder">
            <a:extLst>
              <a:ext uri="{FF2B5EF4-FFF2-40B4-BE49-F238E27FC236}">
                <a16:creationId xmlns:a16="http://schemas.microsoft.com/office/drawing/2014/main" id="{01130F20-CBAA-EEE1-64F8-71A3DE916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" r="-1" b="-1"/>
          <a:stretch/>
        </p:blipFill>
        <p:spPr bwMode="auto"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0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9" name="Rectangle 12298">
            <a:extLst>
              <a:ext uri="{FF2B5EF4-FFF2-40B4-BE49-F238E27FC236}">
                <a16:creationId xmlns:a16="http://schemas.microsoft.com/office/drawing/2014/main" id="{E3BF711F-F9A0-4EA4-B156-A79E9F362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01" name="Group 12300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2302" name="Straight Connector 12301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Rectangle 12302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B914-C460-FF32-32B0-005A6C3F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801738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 Angst</a:t>
            </a:r>
          </a:p>
        </p:txBody>
      </p:sp>
      <p:pic>
        <p:nvPicPr>
          <p:cNvPr id="12290" name="Picture 2" descr="Tips and Best Practices for Virtual Board Meetings - Growth for Good">
            <a:extLst>
              <a:ext uri="{FF2B5EF4-FFF2-40B4-BE49-F238E27FC236}">
                <a16:creationId xmlns:a16="http://schemas.microsoft.com/office/drawing/2014/main" id="{B5FD7231-8AEF-AAC1-D288-BA6728BFBD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r="2" b="2"/>
          <a:stretch/>
        </p:blipFill>
        <p:spPr bwMode="auto">
          <a:xfrm>
            <a:off x="904492" y="772621"/>
            <a:ext cx="3292790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2024 Annual Meeting &amp; Convention - NJSBA">
            <a:extLst>
              <a:ext uri="{FF2B5EF4-FFF2-40B4-BE49-F238E27FC236}">
                <a16:creationId xmlns:a16="http://schemas.microsoft.com/office/drawing/2014/main" id="{9EF7BAEE-13E6-842F-D0F8-0A4C64CB1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r="8263" b="2"/>
          <a:stretch/>
        </p:blipFill>
        <p:spPr bwMode="auto">
          <a:xfrm>
            <a:off x="4457293" y="772621"/>
            <a:ext cx="3292790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onprofit Board Meeting | Nonprofit Law | Semanchik Law Group">
            <a:extLst>
              <a:ext uri="{FF2B5EF4-FFF2-40B4-BE49-F238E27FC236}">
                <a16:creationId xmlns:a16="http://schemas.microsoft.com/office/drawing/2014/main" id="{F1FC1A9D-50F1-1AF4-C9BC-C293868FF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r="6462"/>
          <a:stretch/>
        </p:blipFill>
        <p:spPr bwMode="auto">
          <a:xfrm>
            <a:off x="8015984" y="772621"/>
            <a:ext cx="3292790" cy="266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0669E29F-AD2A-650B-A709-6454E8631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" y="5962245"/>
            <a:ext cx="172079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01E1-3D8A-28C0-CBAB-98BDB560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Member engagement issues post-COVID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The Empty Party Scenario | David Brim">
            <a:extLst>
              <a:ext uri="{FF2B5EF4-FFF2-40B4-BE49-F238E27FC236}">
                <a16:creationId xmlns:a16="http://schemas.microsoft.com/office/drawing/2014/main" id="{0A032937-0AC5-97B0-B72C-C326B4B76D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031239"/>
            <a:ext cx="7188199" cy="47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2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6D658554-4CC1-4559-9C7C-D3377794A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9F0E1-7857-E93C-E65C-E2546B56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3705611"/>
            <a:ext cx="10491655" cy="1169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New Approaches to New Lawyers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1D443019-571F-4479-AFDB-8DBAEC505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122" name="Picture 2" descr="Contact Us - TYLA">
            <a:extLst>
              <a:ext uri="{FF2B5EF4-FFF2-40B4-BE49-F238E27FC236}">
                <a16:creationId xmlns:a16="http://schemas.microsoft.com/office/drawing/2014/main" id="{12C90801-CE3E-6198-754C-68DE58874E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" b="-1"/>
          <a:stretch/>
        </p:blipFill>
        <p:spPr bwMode="auto">
          <a:xfrm>
            <a:off x="422144" y="10"/>
            <a:ext cx="10943844" cy="35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EE9C6408-AA0E-411D-A5D2-E5F13306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09E81B1D-6858-0BCF-362D-5B6AE009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" y="5962245"/>
            <a:ext cx="172079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9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B8815-A219-9E29-2A8B-E5ED7FB7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Staffing Sustainabilty</a:t>
            </a:r>
          </a:p>
        </p:txBody>
      </p: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206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BA Organizational Chart">
            <a:extLst>
              <a:ext uri="{FF2B5EF4-FFF2-40B4-BE49-F238E27FC236}">
                <a16:creationId xmlns:a16="http://schemas.microsoft.com/office/drawing/2014/main" id="{E0564124-4872-97CE-3109-04F3A51EA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87" y="666728"/>
            <a:ext cx="383421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657E64F5-8D19-0923-692E-F123B98A2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" y="5962245"/>
            <a:ext cx="172079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8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0A2FF-AB0C-57B9-B662-6D2402F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60" y="1250987"/>
            <a:ext cx="2880828" cy="43555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Need for Better Storytelling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The Moth - Wikipedia">
            <a:extLst>
              <a:ext uri="{FF2B5EF4-FFF2-40B4-BE49-F238E27FC236}">
                <a16:creationId xmlns:a16="http://schemas.microsoft.com/office/drawing/2014/main" id="{9F01F4C0-4B85-D0A8-239E-B5DBA4237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3066" y="467208"/>
            <a:ext cx="6044471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8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7A37D-05CB-C73B-406D-1916685BF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3399769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Any questions: contact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3866-F830-881E-02FF-BF8CAAC0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21" y="4171528"/>
            <a:ext cx="9163757" cy="1663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5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Molly.Flood@americanbar.org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A696E251-9814-F701-5A4F-63D1855D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990" y="320231"/>
            <a:ext cx="2836567" cy="283656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DFF70653-2A9C-0314-22B1-5FB55F8C7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" y="5962245"/>
            <a:ext cx="172079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99CBB-9B37-5300-ABD0-F1C02FD4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Statistical Snapshot of Local Bars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E8AD406D-8AD0-613D-D335-BE26DDAAB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394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934D-363E-AE38-A3D4-2DE414B6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Large Local Bar Membership Growth 2015-2021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2C30C9B4-A10D-0F76-B8A1-0772C9B4C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539" t="25424" r="16692" b="8287"/>
          <a:stretch/>
        </p:blipFill>
        <p:spPr>
          <a:xfrm>
            <a:off x="1867146" y="1675227"/>
            <a:ext cx="8457707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B7D3-1DE4-814D-3464-758D5130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latin typeface="+mj-lt"/>
                <a:ea typeface="+mj-ea"/>
                <a:cs typeface="+mj-cs"/>
              </a:rPr>
              <a:t>Hot off the presses- New data on local voluntary associations!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74DA00FC-6E74-9C89-19DB-0AA9D8BFC5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98677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88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33">
            <a:extLst>
              <a:ext uri="{FF2B5EF4-FFF2-40B4-BE49-F238E27FC236}">
                <a16:creationId xmlns:a16="http://schemas.microsoft.com/office/drawing/2014/main" id="{F71D913D-293E-8B8E-7FF7-E55B31063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728" t="15503" r="13255" b="7696"/>
          <a:stretch>
            <a:fillRect/>
          </a:stretch>
        </p:blipFill>
        <p:spPr>
          <a:xfrm>
            <a:off x="1884953" y="457200"/>
            <a:ext cx="842209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8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2E3FB-2C55-442A-9966-1DF2F065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Lessons from </a:t>
            </a:r>
            <a:r>
              <a:rPr lang="en-US" sz="5400" i="1"/>
              <a:t>Bowling Alone</a:t>
            </a:r>
            <a:endParaRPr lang="en-US" sz="5400"/>
          </a:p>
        </p:txBody>
      </p:sp>
      <p:sp>
        <p:nvSpPr>
          <p:cNvPr id="41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7A97E-26A9-97CD-1F0D-34B7568D7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3600" dirty="0"/>
              <a:t>Social structures—whether they be PTA, local organizations, church, etc. help create a society that is happy, healthy, and safe.</a:t>
            </a:r>
          </a:p>
          <a:p>
            <a:pPr marL="0"/>
            <a:r>
              <a:rPr lang="en-US" sz="3600" dirty="0"/>
              <a:t>How does the decline of those structures impact us and our institutions?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9DE4DFB-4570-508F-3EAA-ACA44FF02FD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6" r="3" b="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B0979210-DB50-0CE8-C921-56379916A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76" y="5780690"/>
            <a:ext cx="172079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5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eadership Development Academy">
            <a:extLst>
              <a:ext uri="{FF2B5EF4-FFF2-40B4-BE49-F238E27FC236}">
                <a16:creationId xmlns:a16="http://schemas.microsoft.com/office/drawing/2014/main" id="{C3DE3E91-B080-E519-6233-EAA74D207F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b="2030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45107-2CB4-E7D1-4D95-7B219AC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Grab an Oar: It’s Time to Collaborate  </a:t>
            </a:r>
          </a:p>
        </p:txBody>
      </p:sp>
    </p:spTree>
    <p:extLst>
      <p:ext uri="{BB962C8B-B14F-4D97-AF65-F5344CB8AC3E}">
        <p14:creationId xmlns:p14="http://schemas.microsoft.com/office/powerpoint/2010/main" val="329715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8" name="Rectangle 7197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D2F9CF-369E-36FD-60DB-FF8207F0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47930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Demographic Cliff: Declining Numbers of Potential Attorneys </a:t>
            </a:r>
          </a:p>
        </p:txBody>
      </p:sp>
      <p:grpSp>
        <p:nvGrpSpPr>
          <p:cNvPr id="7200" name="Group 7199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201" name="Straight Connector 7200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2" name="Rectangle 720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04" name="Rectangle 720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8" name="Picture 10" descr="A graph showing the rise of an academic degree&#10;&#10;Description automatically generated with medium confidence">
            <a:extLst>
              <a:ext uri="{FF2B5EF4-FFF2-40B4-BE49-F238E27FC236}">
                <a16:creationId xmlns:a16="http://schemas.microsoft.com/office/drawing/2014/main" id="{9448EBF8-8DE2-1A71-0A17-D656A7E4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572" y="1627964"/>
            <a:ext cx="5608830" cy="34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FFA4337F-A714-B860-868E-1E3F5E7CC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76" y="5780690"/>
            <a:ext cx="172079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9" name="Rectangle 8228">
            <a:extLst>
              <a:ext uri="{FF2B5EF4-FFF2-40B4-BE49-F238E27FC236}">
                <a16:creationId xmlns:a16="http://schemas.microsoft.com/office/drawing/2014/main" id="{533BF18B-C8A1-400D-BBBD-6103EC9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ACFF1-18EC-1A72-D889-3DC445D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Future of the Legal Workforce/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Urbanization of the Profession </a:t>
            </a:r>
          </a:p>
        </p:txBody>
      </p:sp>
      <p:sp>
        <p:nvSpPr>
          <p:cNvPr id="8231" name="Rectangle 823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28" name="Rectangle 82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Frontline Justice">
            <a:extLst>
              <a:ext uri="{FF2B5EF4-FFF2-40B4-BE49-F238E27FC236}">
                <a16:creationId xmlns:a16="http://schemas.microsoft.com/office/drawing/2014/main" id="{F7E09BEE-9E5D-512B-F21B-70A35A071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r="15431"/>
          <a:stretch/>
        </p:blipFill>
        <p:spPr bwMode="auto">
          <a:xfrm>
            <a:off x="545231" y="858525"/>
            <a:ext cx="371919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egal experts share potential solutions to rural attorney shortage | news -  Indiana Public Media">
            <a:extLst>
              <a:ext uri="{FF2B5EF4-FFF2-40B4-BE49-F238E27FC236}">
                <a16:creationId xmlns:a16="http://schemas.microsoft.com/office/drawing/2014/main" id="{827B55A3-3BAA-9179-56F7-70A56A29B0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/>
          <a:stretch/>
        </p:blipFill>
        <p:spPr bwMode="auto">
          <a:xfrm>
            <a:off x="4457706" y="858524"/>
            <a:ext cx="3685032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F44CD0CF-5AF5-4710-6D88-4187AC2D2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" b="3"/>
          <a:stretch/>
        </p:blipFill>
        <p:spPr bwMode="auto">
          <a:xfrm>
            <a:off x="4457712" y="3564974"/>
            <a:ext cx="3685031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0" name="Rectangle 82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A2340C2F-F547-3632-83CB-08D49C646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76" y="5780690"/>
            <a:ext cx="172079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6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b9c0a601-a364-4f73-8153-2fa102404aa9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F1F7FA03D74A428EDE6F116CCC04C4" ma:contentTypeVersion="20" ma:contentTypeDescription="Create a new document." ma:contentTypeScope="" ma:versionID="e0d0ee16ba5ce022751238bc3cf16fa4">
  <xsd:schema xmlns:xsd="http://www.w3.org/2001/XMLSchema" xmlns:xs="http://www.w3.org/2001/XMLSchema" xmlns:p="http://schemas.microsoft.com/office/2006/metadata/properties" xmlns:ns1="http://schemas.microsoft.com/sharepoint/v3" xmlns:ns3="b9c0a601-a364-4f73-8153-2fa102404aa9" xmlns:ns4="f6c5ff81-275e-4b19-a279-425e61c487a5" targetNamespace="http://schemas.microsoft.com/office/2006/metadata/properties" ma:root="true" ma:fieldsID="dc0750043a7cc39b4be0f6f7e7fb7ecc" ns1:_="" ns3:_="" ns4:_="">
    <xsd:import namespace="http://schemas.microsoft.com/sharepoint/v3"/>
    <xsd:import namespace="b9c0a601-a364-4f73-8153-2fa102404aa9"/>
    <xsd:import namespace="f6c5ff81-275e-4b19-a279-425e61c487a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0a601-a364-4f73-8153-2fa102404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5ff81-275e-4b19-a279-425e61c48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675B80-C598-4802-A179-2959AAF84FFA}">
  <ds:schemaRefs>
    <ds:schemaRef ds:uri="http://purl.org/dc/elements/1.1/"/>
    <ds:schemaRef ds:uri="http://schemas.microsoft.com/office/2006/metadata/properties"/>
    <ds:schemaRef ds:uri="http://schemas.microsoft.com/sharepoint/v3"/>
    <ds:schemaRef ds:uri="f6c5ff81-275e-4b19-a279-425e61c487a5"/>
    <ds:schemaRef ds:uri="http://purl.org/dc/terms/"/>
    <ds:schemaRef ds:uri="http://schemas.openxmlformats.org/package/2006/metadata/core-properties"/>
    <ds:schemaRef ds:uri="b9c0a601-a364-4f73-8153-2fa102404aa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D0BE3B-4A18-417E-B6D3-86D3BB767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83323B-8240-4053-81E5-07D73FE06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c0a601-a364-4f73-8153-2fa102404aa9"/>
    <ds:schemaRef ds:uri="f6c5ff81-275e-4b19-a279-425e61c48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216</Words>
  <Application>Microsoft Office PowerPoint</Application>
  <PresentationFormat>Widescreen</PresentationFormat>
  <Paragraphs>37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Stay on Trend</vt:lpstr>
      <vt:lpstr>Statistical Snapshot of Local Bars</vt:lpstr>
      <vt:lpstr>Large Local Bar Membership Growth 2015-2021</vt:lpstr>
      <vt:lpstr>Hot off the presses- New data on local voluntary associations!</vt:lpstr>
      <vt:lpstr>PowerPoint Presentation</vt:lpstr>
      <vt:lpstr>Lessons from Bowling Alone</vt:lpstr>
      <vt:lpstr>Grab an Oar: It’s Time to Collaborate  </vt:lpstr>
      <vt:lpstr>    Demographic Cliff: Declining Numbers of Potential Attorneys </vt:lpstr>
      <vt:lpstr>Future of the Legal Workforce/ Urbanization of the Profession </vt:lpstr>
      <vt:lpstr>AI’s Impact on the Legal Profession</vt:lpstr>
      <vt:lpstr>Rule of law and access to justice issues and their impact on the bar </vt:lpstr>
      <vt:lpstr>Understanding Your Bar’s Culture &amp; Developing Policies Around It </vt:lpstr>
      <vt:lpstr>Governance Challenges</vt:lpstr>
      <vt:lpstr>Meeting Angst</vt:lpstr>
      <vt:lpstr>Member engagement issues post-COVID </vt:lpstr>
      <vt:lpstr>New Approaches to New Lawyers</vt:lpstr>
      <vt:lpstr>Staffing Sustainabilty</vt:lpstr>
      <vt:lpstr>The Need for Better Storytelling</vt:lpstr>
      <vt:lpstr>Any questions: contact 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Molly Kilmer Flood</dc:creator>
  <cp:lastModifiedBy>Molly Kilmer Flood</cp:lastModifiedBy>
  <cp:revision>7</cp:revision>
  <dcterms:created xsi:type="dcterms:W3CDTF">2024-07-09T15:35:18Z</dcterms:created>
  <dcterms:modified xsi:type="dcterms:W3CDTF">2025-11-17T14:39:37Z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0x010100D6F1F7FA03D74A428EDE6F116CCC04C4</vt:lpwstr>
  </property>
</Properties>
</file>