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66" r:id="rId3"/>
    <p:sldId id="261" r:id="rId4"/>
    <p:sldId id="267" r:id="rId5"/>
    <p:sldId id="268" r:id="rId6"/>
    <p:sldId id="262" r:id="rId7"/>
    <p:sldId id="257" r:id="rId8"/>
    <p:sldId id="263" r:id="rId9"/>
    <p:sldId id="264" r:id="rId10"/>
    <p:sldId id="265" r:id="rId11"/>
    <p:sldId id="269" r:id="rId12"/>
    <p:sldId id="260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A36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62" autoAdjust="0"/>
    <p:restoredTop sz="94660"/>
  </p:normalViewPr>
  <p:slideViewPr>
    <p:cSldViewPr snapToGrid="0">
      <p:cViewPr varScale="1">
        <p:scale>
          <a:sx n="82" d="100"/>
          <a:sy n="82" d="100"/>
        </p:scale>
        <p:origin x="859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807F50-FB89-4A7B-ACF9-A30581EF9004}" type="datetimeFigureOut">
              <a:rPr lang="en-US" smtClean="0"/>
              <a:t>3/24/2026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D74E02-CA89-4A0B-8A85-C4B666CD68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5162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9DD53C-0A40-6FAF-6FCD-38CACC62AD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5E2E3D2-5237-4B05-E861-8167D8D8B8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84D707-D6FC-45F9-E9C2-282D7845CF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728D0-D079-47A8-AA48-A0FC5C287E11}" type="datetime1">
              <a:rPr lang="en-US" smtClean="0"/>
              <a:t>3/24/2026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F6F25A-488E-94AD-6DDC-FC40A33023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Report of Committee on Legal Aid - NYSBA Executive Committee - Friday, November 4, 2022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5AEA86-8674-F671-35D2-88E44E1A4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67618-E6E6-48F3-97B1-D537E3AE2C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79251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633B30-4113-E752-0669-4A25D9ECDC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CECFE5-A714-737C-388C-88D1EC5CF2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75966F-6125-24C0-D8BD-17B63CBFD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A5802-65DD-4945-AEA3-297C55AF38BF}" type="datetime1">
              <a:rPr lang="en-US" smtClean="0"/>
              <a:t>3/24/2026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C5DE3-FAB3-3744-BA4D-F291D4B7B7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Report of Committee on Legal Aid - NYSBA Executive Committee - Friday, November 4, 2022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C259B9-8E64-C8C4-C56E-D62B314EC4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67618-E6E6-48F3-97B1-D537E3AE2C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81254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E4425A-8829-18D1-FA94-5A53C74DC2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C61125-C372-E373-EFD3-2A6A75548A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A87E0E-976C-5C64-139B-9C7BA1DEE2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FDB4F-BE06-41BE-A0EB-D8370E080937}" type="datetime1">
              <a:rPr lang="en-US" smtClean="0"/>
              <a:t>3/24/2026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193450-736C-F250-CE15-88C22E877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Report of Committee on Legal Aid - NYSBA Executive Committee - Friday, November 4, 2022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9CC7E9-8A74-A373-57DB-C31B4EEED6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67618-E6E6-48F3-97B1-D537E3AE2C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725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519353-B95C-E0B1-43C2-AA68E67D51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B1F949-E45E-378C-B62C-2A75C44A3C0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D78AED-7FA4-43D2-C1F1-ACAE8D6C41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6ED66B1-CE30-4584-D1D0-80FD99694D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CC436-C1C0-40B5-B8BC-0AA5E292A807}" type="datetime1">
              <a:rPr lang="en-US" smtClean="0"/>
              <a:t>3/24/2026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E877B4-6DE8-D8E5-E198-0AFAC3672E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Report of Committee on Legal Aid - NYSBA Executive Committee - Friday, November 4, 2022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7270C6-A383-87FF-ED54-E6605FCD03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67618-E6E6-48F3-97B1-D537E3AE2C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56075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DCD0C3-7817-40D9-F000-A9B8DF298D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942ECC-003A-0572-E876-D144C1C406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9C50E01-985E-3B68-C135-EA8335C702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50D8EE0-D109-D430-AB5E-40DA4656C6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DF3346-264C-2C3C-9E83-51067C33D7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EDC9501-D356-A4C3-B068-2B0324E16D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B18EC-9D35-4E97-B2DF-21429F91632B}" type="datetime1">
              <a:rPr lang="en-US" smtClean="0"/>
              <a:t>3/24/2026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5F95B15-1CDE-0782-0EE9-BC7E73557B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Report of Committee on Legal Aid - NYSBA Executive Committee - Friday, November 4, 2022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FDECCA2-430D-D1ED-C502-46BBDAD29C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67618-E6E6-48F3-97B1-D537E3AE2C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2194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22F7FE-EA0B-EE4C-D169-3B57387D86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48E6F58-86D5-BA47-EF8D-A817F05064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517FA-E53A-4A54-AAC3-C0CF16EE6A52}" type="datetime1">
              <a:rPr lang="en-US" smtClean="0"/>
              <a:t>3/24/2026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263C12E-C387-2726-692B-9DC136B86E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Report of Committee on Legal Aid - NYSBA Executive Committee - Friday, November 4, 2022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6BDE90A-D210-C4F2-59B5-D4EC4A0A53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67618-E6E6-48F3-97B1-D537E3AE2C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6036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BFBC77-71AE-2319-A803-04D574AA2B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1065F-B616-45A8-9863-15DF1ADC5A01}" type="datetime1">
              <a:rPr lang="en-US" smtClean="0"/>
              <a:t>3/24/2026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559D039-9F59-04F7-DD24-411F16E1C2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Report of Committee on Legal Aid - NYSBA Executive Committee - Friday, November 4, 2022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5359BE-8284-EF28-0EA5-4E7F8FB62A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67618-E6E6-48F3-97B1-D537E3AE2C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1653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5A2B25-7D78-58AA-6272-1DA2BA2F5B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00CF0B-E46E-634D-4908-9EEBA7D873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994300D-FCD2-FBA7-CEC9-4C07899C27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54DB82-306E-8BC7-D1B2-02CFE7D9BB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DAE3A-85EB-496E-A74B-056897FAD3EB}" type="datetime1">
              <a:rPr lang="en-US" smtClean="0"/>
              <a:t>3/24/2026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DC1B91-EDB2-EBB9-2A1A-3F369BC8C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Report of Committee on Legal Aid - NYSBA Executive Committee - Friday, November 4, 2022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182DCE-61D9-4623-829A-77045A935E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67618-E6E6-48F3-97B1-D537E3AE2C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623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8DF4F3-A5A9-CAA6-4590-1DAC23FACB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236DA9-0D1B-99BA-8305-48DF71C9D82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A09D82-4902-D0B1-B71F-36955A1E56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FDDFD9-E5EC-7E95-C7B0-F05728AB96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FC3BB-113D-44FD-8CCE-9886E077A166}" type="datetime1">
              <a:rPr lang="en-US" smtClean="0"/>
              <a:t>3/24/2026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43ABC6-1002-AF71-8454-BDF525CED5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Report of Committee on Legal Aid - NYSBA Executive Committee - Friday, November 4, 2022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4F4E20-CDE1-6A40-94EA-48266634B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67618-E6E6-48F3-97B1-D537E3AE2C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55371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244720-C928-9D3F-18E1-7761633B68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135DEE-41F5-9516-7860-2AC2BFCE9A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A15E7B-A1D3-1FEF-76B4-E6487E7CFD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6CB9C-6077-4AF5-B170-C8DC59AF687A}" type="datetime1">
              <a:rPr lang="en-US" smtClean="0"/>
              <a:t>3/24/2026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9BD1F9-E42D-6649-377B-281A60168F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Report of Committee on Legal Aid - NYSBA Executive Committee - Friday, November 4, 2022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122A43-1127-1621-F3A8-0AABF81221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67618-E6E6-48F3-97B1-D537E3AE2C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1302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C0F3C01-C333-B6B9-B278-6F547E3758C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3102DDF-8670-46D2-3369-BDA8A27D64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55BBC2-7E4E-AFA2-CE7B-18ADECE464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6A287-1731-4E5D-B582-21057D4AAB4F}" type="datetime1">
              <a:rPr lang="en-US" smtClean="0"/>
              <a:t>3/24/2026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EE8C6F-AF1F-32C1-6DD0-5EB27880B2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Report of Committee on Legal Aid - NYSBA Executive Committee - Friday, November 4, 2022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5F12C8-6DCC-CB51-086D-DE749AA33C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67618-E6E6-48F3-97B1-D537E3AE2C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621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EE257F-A43B-196E-D1A0-8A4F213E2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E1A3A5-8909-B80F-63AB-313576DC01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7763D3-2F3F-1A8C-33A0-EC2A3424691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E3CC06-7FD3-4B9A-908E-264039A5E11A}" type="datetime1">
              <a:rPr lang="en-US" smtClean="0"/>
              <a:t>3/24/2026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403678-13DC-219B-E081-EDD5803849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Report of Committee on Legal Aid - NYSBA Executive Committee - Friday, November 4, 2022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9571E0-B241-97E1-7B0B-42C58CA71C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A67618-E6E6-48F3-97B1-D537E3AE2C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5872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0D65AA8E-58A6-03D6-6355-7303A2663F1A}"/>
              </a:ext>
            </a:extLst>
          </p:cNvPr>
          <p:cNvSpPr txBox="1"/>
          <p:nvPr/>
        </p:nvSpPr>
        <p:spPr>
          <a:xfrm>
            <a:off x="3368488" y="5396753"/>
            <a:ext cx="5455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rgbClr val="1A3668"/>
                </a:solidFill>
                <a:latin typeface="Adobe Garamond Pro Bold" panose="02020702060506020403" pitchFamily="18" charset="0"/>
              </a:rPr>
              <a:t>November 5, 2022</a:t>
            </a:r>
            <a:endParaRPr lang="en-US" sz="2400" baseline="30000" dirty="0">
              <a:solidFill>
                <a:srgbClr val="1A3668"/>
              </a:solidFill>
              <a:latin typeface="Adobe Garamond Pro Bold" panose="02020702060506020403" pitchFamily="18" charset="0"/>
            </a:endParaRPr>
          </a:p>
        </p:txBody>
      </p:sp>
      <p:pic>
        <p:nvPicPr>
          <p:cNvPr id="4" name="Picture 3" descr="A close-up of a statue&#10;&#10;AI-generated content may be incorrect.">
            <a:extLst>
              <a:ext uri="{FF2B5EF4-FFF2-40B4-BE49-F238E27FC236}">
                <a16:creationId xmlns:a16="http://schemas.microsoft.com/office/drawing/2014/main" id="{9B8FD055-E0B5-1CCD-9B01-E8FB29603C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36074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-up of a scale&#10;&#10;AI-generated content may be incorrect.">
            <a:extLst>
              <a:ext uri="{FF2B5EF4-FFF2-40B4-BE49-F238E27FC236}">
                <a16:creationId xmlns:a16="http://schemas.microsoft.com/office/drawing/2014/main" id="{E9235E08-A486-1787-1BD2-213641D32B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2601945-DFE4-73CD-7AB4-97C0FB65CE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00912" y="1748911"/>
            <a:ext cx="9144000" cy="2600897"/>
          </a:xfrm>
        </p:spPr>
        <p:txBody>
          <a:bodyPr/>
          <a:lstStyle/>
          <a:p>
            <a:r>
              <a:rPr lang="en-US" dirty="0">
                <a:latin typeface="Adobe Garamond Pro Bold" panose="02020702060506020403" pitchFamily="18" charset="0"/>
              </a:rPr>
              <a:t>Title of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3D1121-28D2-95E5-A583-361A9F459A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564063"/>
            <a:ext cx="9144000" cy="1655762"/>
          </a:xfrm>
        </p:spPr>
        <p:txBody>
          <a:bodyPr/>
          <a:lstStyle/>
          <a:p>
            <a:r>
              <a:rPr lang="en-US" dirty="0">
                <a:latin typeface="Frutiger 45 Light" pitchFamily="34" charset="0"/>
              </a:rPr>
              <a:t>Presenter Name</a:t>
            </a:r>
          </a:p>
          <a:p>
            <a:r>
              <a:rPr lang="en-US" dirty="0">
                <a:latin typeface="Frutiger 45 Light" pitchFamily="34" charset="0"/>
              </a:rPr>
              <a:t>Date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94FDAFB-51EC-8A0C-AC1C-1E5F79E11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67618-E6E6-48F3-97B1-D537E3AE2C9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5000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6D9991D4-BB71-28FD-333C-45E7C7FDB7EB}"/>
              </a:ext>
            </a:extLst>
          </p:cNvPr>
          <p:cNvSpPr txBox="1"/>
          <p:nvPr/>
        </p:nvSpPr>
        <p:spPr>
          <a:xfrm>
            <a:off x="3587070" y="5217740"/>
            <a:ext cx="47545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rgbClr val="1A3668"/>
                </a:solidFill>
                <a:latin typeface="Adobe Garamond Pro Bold" panose="02020702060506020403" pitchFamily="18" charset="0"/>
              </a:rPr>
              <a:t>November 5, 2022</a:t>
            </a:r>
          </a:p>
        </p:txBody>
      </p:sp>
      <p:pic>
        <p:nvPicPr>
          <p:cNvPr id="4" name="Picture 3" descr="A close-up of a person sitting at a desk&#10;&#10;AI-generated content may be incorrect.">
            <a:extLst>
              <a:ext uri="{FF2B5EF4-FFF2-40B4-BE49-F238E27FC236}">
                <a16:creationId xmlns:a16="http://schemas.microsoft.com/office/drawing/2014/main" id="{DBA08E37-422C-8F7A-2EED-C39D646CDA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1111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ack background with chains&#10;&#10;AI-generated content may be incorrect.">
            <a:extLst>
              <a:ext uri="{FF2B5EF4-FFF2-40B4-BE49-F238E27FC236}">
                <a16:creationId xmlns:a16="http://schemas.microsoft.com/office/drawing/2014/main" id="{6B4E5ACC-7FDF-DE7C-7B1F-E088BE01EB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CC771CC-23AA-5C64-A13D-C613EBCFF6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88371"/>
            <a:ext cx="10515600" cy="1325563"/>
          </a:xfrm>
        </p:spPr>
        <p:txBody>
          <a:bodyPr/>
          <a:lstStyle/>
          <a:p>
            <a:r>
              <a:rPr lang="en-US" dirty="0">
                <a:latin typeface="Adobe Garamond Pro Bold" panose="02020702060506020403" pitchFamily="18" charset="0"/>
              </a:rPr>
              <a:t>Agenda</a:t>
            </a:r>
            <a:endParaRPr lang="en-US" sz="2400" dirty="0">
              <a:latin typeface="Adobe Garamond Pro Bold" panose="02020702060506020403" pitchFamily="18" charset="0"/>
            </a:endParaRP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3365B73D-8671-AA13-D56E-75FE45D3F2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83105" y="6356350"/>
            <a:ext cx="4370295" cy="365125"/>
          </a:xfrm>
        </p:spPr>
        <p:txBody>
          <a:bodyPr/>
          <a:lstStyle/>
          <a:p>
            <a:r>
              <a:rPr lang="en-US" dirty="0"/>
              <a:t>Report of Committee on Legal Aid - NYSBA Executive Committee - Friday, November 5, 2022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21DC7169-86BF-BBBB-8AE1-4CFE621569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67618-E6E6-48F3-97B1-D537E3AE2C97}" type="slidenum">
              <a:rPr lang="en-US" smtClean="0"/>
              <a:t>4</a:t>
            </a:fld>
            <a:endParaRPr lang="en-US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75A993A6-2577-ED2E-494C-E5D229F9C7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00288"/>
            <a:ext cx="10515600" cy="383559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>
                <a:latin typeface="Frutiger 45 Light" pitchFamily="34" charset="0"/>
                <a:sym typeface="Wingdings" panose="05000000000000000000" pitchFamily="2" charset="2"/>
              </a:rPr>
              <a:t>1. Topic</a:t>
            </a:r>
          </a:p>
          <a:p>
            <a:pPr marL="0" indent="0">
              <a:buNone/>
            </a:pPr>
            <a:r>
              <a:rPr lang="en-US" dirty="0">
                <a:latin typeface="Frutiger 45 Light" pitchFamily="34" charset="0"/>
                <a:sym typeface="Wingdings" panose="05000000000000000000" pitchFamily="2" charset="2"/>
              </a:rPr>
              <a:t>2. Topic</a:t>
            </a:r>
          </a:p>
          <a:p>
            <a:pPr marL="0" indent="0">
              <a:buNone/>
            </a:pPr>
            <a:r>
              <a:rPr lang="en-US" dirty="0">
                <a:latin typeface="Frutiger 45 Light" pitchFamily="34" charset="0"/>
                <a:sym typeface="Wingdings" panose="05000000000000000000" pitchFamily="2" charset="2"/>
              </a:rPr>
              <a:t>3. Topic</a:t>
            </a:r>
          </a:p>
          <a:p>
            <a:pPr marL="0" indent="0">
              <a:buNone/>
            </a:pPr>
            <a:r>
              <a:rPr lang="en-US" dirty="0">
                <a:latin typeface="Frutiger 45 Light" pitchFamily="34" charset="0"/>
                <a:sym typeface="Wingdings" panose="05000000000000000000" pitchFamily="2" charset="2"/>
              </a:rPr>
              <a:t>4. Topic</a:t>
            </a:r>
          </a:p>
          <a:p>
            <a:pPr marL="0" indent="0">
              <a:buNone/>
            </a:pPr>
            <a:r>
              <a:rPr lang="en-US" dirty="0">
                <a:latin typeface="Frutiger 45 Light" pitchFamily="34" charset="0"/>
                <a:sym typeface="Wingdings" panose="05000000000000000000" pitchFamily="2" charset="2"/>
              </a:rPr>
              <a:t>5. Topic</a:t>
            </a:r>
          </a:p>
          <a:p>
            <a:pPr marL="0" indent="0">
              <a:buNone/>
            </a:pPr>
            <a:r>
              <a:rPr lang="en-US" dirty="0">
                <a:latin typeface="Frutiger 45 Light" pitchFamily="34" charset="0"/>
                <a:sym typeface="Wingdings" panose="05000000000000000000" pitchFamily="2" charset="2"/>
              </a:rPr>
              <a:t>6. Topic</a:t>
            </a:r>
          </a:p>
          <a:p>
            <a:pPr marL="0" indent="0">
              <a:buNone/>
            </a:pPr>
            <a:r>
              <a:rPr lang="en-US" dirty="0">
                <a:latin typeface="Frutiger 45 Light" pitchFamily="34" charset="0"/>
                <a:sym typeface="Wingdings" panose="05000000000000000000" pitchFamily="2" charset="2"/>
              </a:rPr>
              <a:t>7. Topic</a:t>
            </a:r>
          </a:p>
          <a:p>
            <a:pPr marL="0" indent="0">
              <a:buNone/>
            </a:pPr>
            <a:r>
              <a:rPr lang="en-US" dirty="0">
                <a:latin typeface="Frutiger 45 Light" pitchFamily="34" charset="0"/>
                <a:sym typeface="Wingdings" panose="05000000000000000000" pitchFamily="2" charset="2"/>
              </a:rPr>
              <a:t>8. Topic</a:t>
            </a:r>
          </a:p>
          <a:p>
            <a:pPr marL="0" indent="0">
              <a:buNone/>
            </a:pPr>
            <a:endParaRPr lang="en-US" dirty="0">
              <a:latin typeface="Frutiger 45 Light" pitchFamily="34" charset="0"/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en-US" dirty="0">
              <a:latin typeface="Frutiger 45 Light" pitchFamily="34" charset="0"/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en-US" dirty="0">
              <a:latin typeface="Frutiger 45 Light" pitchFamily="34" charset="0"/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en-US" dirty="0">
              <a:latin typeface="Frutiger 45 Light" pitchFamily="34" charset="0"/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en-US" dirty="0">
              <a:latin typeface="Frutiger 45 Light" pitchFamily="34" charset="0"/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en-US" dirty="0">
              <a:latin typeface="Frutiger 45 Light" pitchFamily="34" charset="0"/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en-US" dirty="0">
              <a:latin typeface="Frutiger 45 Light" pitchFamily="34" charset="0"/>
            </a:endParaRPr>
          </a:p>
          <a:p>
            <a:pPr marL="0" indent="0">
              <a:buNone/>
            </a:pPr>
            <a:endParaRPr lang="en-US" dirty="0">
              <a:latin typeface="Frutiger 45 Light" pitchFamily="34" charset="0"/>
            </a:endParaRPr>
          </a:p>
          <a:p>
            <a:pPr marL="0" indent="0">
              <a:buNone/>
            </a:pPr>
            <a:endParaRPr lang="en-US" dirty="0">
              <a:latin typeface="Frutiger 45 Ligh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33652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ack background with chains&#10;&#10;AI-generated content may be incorrect.">
            <a:extLst>
              <a:ext uri="{FF2B5EF4-FFF2-40B4-BE49-F238E27FC236}">
                <a16:creationId xmlns:a16="http://schemas.microsoft.com/office/drawing/2014/main" id="{CE30A21A-754E-A3D9-D336-7BCCD4E015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CC771CC-23AA-5C64-A13D-C613EBCFF6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88371"/>
            <a:ext cx="10515600" cy="1325563"/>
          </a:xfrm>
        </p:spPr>
        <p:txBody>
          <a:bodyPr/>
          <a:lstStyle/>
          <a:p>
            <a:r>
              <a:rPr lang="en-US" dirty="0">
                <a:latin typeface="Adobe Garamond Pro Bold" panose="02020702060506020403" pitchFamily="18" charset="0"/>
              </a:rPr>
              <a:t>Agenda</a:t>
            </a:r>
            <a:endParaRPr lang="en-US" sz="2400" dirty="0">
              <a:latin typeface="Adobe Garamond Pro Bold" panose="02020702060506020403" pitchFamily="18" charset="0"/>
            </a:endParaRP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3365B73D-8671-AA13-D56E-75FE45D3F2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83105" y="6356350"/>
            <a:ext cx="4370295" cy="365125"/>
          </a:xfrm>
        </p:spPr>
        <p:txBody>
          <a:bodyPr/>
          <a:lstStyle/>
          <a:p>
            <a:r>
              <a:rPr lang="en-US" dirty="0"/>
              <a:t>Report of Committee on Legal Aid - NYSBA Executive Committee - Friday, November 5, 2022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21DC7169-86BF-BBBB-8AE1-4CFE621569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67618-E6E6-48F3-97B1-D537E3AE2C97}" type="slidenum">
              <a:rPr lang="en-US" smtClean="0"/>
              <a:t>5</a:t>
            </a:fld>
            <a:endParaRPr lang="en-US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75A993A6-2577-ED2E-494C-E5D229F9C7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00288"/>
            <a:ext cx="10515600" cy="383559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>
                <a:latin typeface="Frutiger 45 Light" pitchFamily="34" charset="0"/>
                <a:sym typeface="Wingdings" panose="05000000000000000000" pitchFamily="2" charset="2"/>
              </a:rPr>
              <a:t>0:00 a.m. – 0:00 a.m.    Topic</a:t>
            </a:r>
          </a:p>
          <a:p>
            <a:pPr marL="0" indent="0">
              <a:buNone/>
            </a:pPr>
            <a:r>
              <a:rPr lang="en-US" dirty="0">
                <a:latin typeface="Frutiger 45 Light" pitchFamily="34" charset="0"/>
                <a:sym typeface="Wingdings" panose="05000000000000000000" pitchFamily="2" charset="2"/>
              </a:rPr>
              <a:t>0:00 a.m. – 0:00 a.m.    Topic</a:t>
            </a:r>
          </a:p>
          <a:p>
            <a:pPr marL="0" indent="0">
              <a:buNone/>
            </a:pPr>
            <a:r>
              <a:rPr lang="en-US" dirty="0">
                <a:latin typeface="Frutiger 45 Light" pitchFamily="34" charset="0"/>
                <a:sym typeface="Wingdings" panose="05000000000000000000" pitchFamily="2" charset="2"/>
              </a:rPr>
              <a:t>0:00 a.m. – 0:00 a.m.    Topic</a:t>
            </a:r>
          </a:p>
          <a:p>
            <a:pPr marL="0" indent="0">
              <a:buNone/>
            </a:pPr>
            <a:r>
              <a:rPr lang="en-US" dirty="0">
                <a:latin typeface="Frutiger 45 Light" pitchFamily="34" charset="0"/>
                <a:sym typeface="Wingdings" panose="05000000000000000000" pitchFamily="2" charset="2"/>
              </a:rPr>
              <a:t>0:00 a.m. – 0:00 a.m.   Topic</a:t>
            </a:r>
          </a:p>
          <a:p>
            <a:pPr marL="0" indent="0">
              <a:buNone/>
            </a:pPr>
            <a:r>
              <a:rPr lang="en-US" dirty="0">
                <a:latin typeface="Frutiger 45 Light" pitchFamily="34" charset="0"/>
                <a:sym typeface="Wingdings" panose="05000000000000000000" pitchFamily="2" charset="2"/>
              </a:rPr>
              <a:t>0:00 a.m. – 0:00 a.m.   Topic</a:t>
            </a:r>
          </a:p>
          <a:p>
            <a:pPr marL="0" indent="0">
              <a:buNone/>
            </a:pPr>
            <a:r>
              <a:rPr lang="en-US" dirty="0">
                <a:latin typeface="Frutiger 45 Light" pitchFamily="34" charset="0"/>
                <a:sym typeface="Wingdings" panose="05000000000000000000" pitchFamily="2" charset="2"/>
              </a:rPr>
              <a:t>0:00 a.m. – 0:00 a.m.   Topic</a:t>
            </a:r>
          </a:p>
          <a:p>
            <a:pPr marL="0" indent="0">
              <a:buNone/>
            </a:pPr>
            <a:r>
              <a:rPr lang="en-US" dirty="0">
                <a:latin typeface="Frutiger 45 Light" pitchFamily="34" charset="0"/>
                <a:sym typeface="Wingdings" panose="05000000000000000000" pitchFamily="2" charset="2"/>
              </a:rPr>
              <a:t>0:00 a.m. – 0:00 a.m.   Topic</a:t>
            </a:r>
          </a:p>
          <a:p>
            <a:pPr marL="0" indent="0">
              <a:buNone/>
            </a:pPr>
            <a:r>
              <a:rPr lang="en-US" dirty="0">
                <a:latin typeface="Frutiger 45 Light" pitchFamily="34" charset="0"/>
                <a:sym typeface="Wingdings" panose="05000000000000000000" pitchFamily="2" charset="2"/>
              </a:rPr>
              <a:t>0:00 a.m. – 0:00 a.m.   Topic</a:t>
            </a:r>
          </a:p>
          <a:p>
            <a:pPr marL="0" indent="0">
              <a:buNone/>
            </a:pPr>
            <a:endParaRPr lang="en-US" dirty="0">
              <a:latin typeface="Frutiger 45 Light" pitchFamily="34" charset="0"/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en-US" dirty="0">
              <a:latin typeface="Frutiger 45 Light" pitchFamily="34" charset="0"/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en-US" dirty="0">
              <a:latin typeface="Frutiger 45 Light" pitchFamily="34" charset="0"/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en-US" dirty="0">
              <a:latin typeface="Frutiger 45 Light" pitchFamily="34" charset="0"/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en-US" dirty="0">
              <a:latin typeface="Frutiger 45 Light" pitchFamily="34" charset="0"/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en-US" dirty="0">
              <a:latin typeface="Frutiger 45 Light" pitchFamily="34" charset="0"/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en-US" dirty="0">
              <a:latin typeface="Frutiger 45 Light" pitchFamily="34" charset="0"/>
            </a:endParaRPr>
          </a:p>
          <a:p>
            <a:pPr marL="0" indent="0">
              <a:buNone/>
            </a:pPr>
            <a:endParaRPr lang="en-US" dirty="0">
              <a:latin typeface="Frutiger 45 Light" pitchFamily="34" charset="0"/>
            </a:endParaRPr>
          </a:p>
          <a:p>
            <a:pPr marL="0" indent="0">
              <a:buNone/>
            </a:pPr>
            <a:endParaRPr lang="en-US" dirty="0">
              <a:latin typeface="Frutiger 45 Ligh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05190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ack background with chains&#10;&#10;AI-generated content may be incorrect.">
            <a:extLst>
              <a:ext uri="{FF2B5EF4-FFF2-40B4-BE49-F238E27FC236}">
                <a16:creationId xmlns:a16="http://schemas.microsoft.com/office/drawing/2014/main" id="{B79F5204-FF6D-460C-8956-D2DC228AA5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CC771CC-23AA-5C64-A13D-C613EBCFF6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46685"/>
            <a:ext cx="10515600" cy="1325563"/>
          </a:xfrm>
        </p:spPr>
        <p:txBody>
          <a:bodyPr/>
          <a:lstStyle/>
          <a:p>
            <a:r>
              <a:rPr lang="en-US" dirty="0">
                <a:latin typeface="Adobe Garamond Pro Bold" panose="02020702060506020403" pitchFamily="18" charset="0"/>
              </a:rPr>
              <a:t>Name of entity presenting report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21DC7169-86BF-BBBB-8AE1-4CFE621569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67618-E6E6-48F3-97B1-D537E3AE2C97}" type="slidenum">
              <a:rPr lang="en-US" smtClean="0"/>
              <a:t>6</a:t>
            </a:fld>
            <a:endParaRPr lang="en-US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75A993A6-2577-ED2E-494C-E5D229F9C7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2140511"/>
            <a:ext cx="5006788" cy="4079314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dirty="0">
                <a:latin typeface="Frutiger 45 Light" pitchFamily="34" charset="0"/>
              </a:rPr>
              <a:t>Report of Committee on </a:t>
            </a:r>
            <a:br>
              <a:rPr lang="en-US" dirty="0">
                <a:latin typeface="Frutiger 45 Light" pitchFamily="34" charset="0"/>
              </a:rPr>
            </a:br>
            <a:r>
              <a:rPr lang="en-US" dirty="0">
                <a:latin typeface="Frutiger 45 Light" pitchFamily="34" charset="0"/>
              </a:rPr>
              <a:t>Legal Aid on (title / subject of report or legislative proposal)</a:t>
            </a:r>
          </a:p>
        </p:txBody>
      </p:sp>
    </p:spTree>
    <p:extLst>
      <p:ext uri="{BB962C8B-B14F-4D97-AF65-F5344CB8AC3E}">
        <p14:creationId xmlns:p14="http://schemas.microsoft.com/office/powerpoint/2010/main" val="41745688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ack background with chains&#10;&#10;AI-generated content may be incorrect.">
            <a:extLst>
              <a:ext uri="{FF2B5EF4-FFF2-40B4-BE49-F238E27FC236}">
                <a16:creationId xmlns:a16="http://schemas.microsoft.com/office/drawing/2014/main" id="{1B3B3B8E-1F98-62ED-AA4A-28BD8F2FBE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CC771CC-23AA-5C64-A13D-C613EBCFF6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88371"/>
            <a:ext cx="10515600" cy="1325563"/>
          </a:xfrm>
        </p:spPr>
        <p:txBody>
          <a:bodyPr/>
          <a:lstStyle/>
          <a:p>
            <a:r>
              <a:rPr lang="en-US" dirty="0">
                <a:latin typeface="Adobe Garamond Pro Bold" panose="02020702060506020403" pitchFamily="18" charset="0"/>
              </a:rPr>
              <a:t>Report Name</a:t>
            </a:r>
            <a:br>
              <a:rPr lang="en-US" dirty="0">
                <a:latin typeface="Frutiger 45 Light" pitchFamily="34" charset="0"/>
              </a:rPr>
            </a:br>
            <a:r>
              <a:rPr lang="en-US" sz="2400" dirty="0">
                <a:latin typeface="Frutiger 45 Light" pitchFamily="34" charset="0"/>
              </a:rPr>
              <a:t>Presented by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3365B73D-8671-AA13-D56E-75FE45D3F2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83105" y="6356350"/>
            <a:ext cx="4370295" cy="365125"/>
          </a:xfrm>
        </p:spPr>
        <p:txBody>
          <a:bodyPr/>
          <a:lstStyle/>
          <a:p>
            <a:r>
              <a:rPr lang="en-US" dirty="0"/>
              <a:t>Report of Committee on Legal Aid - NYSBA Executive Committee - Friday, November 5, 2022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21DC7169-86BF-BBBB-8AE1-4CFE621569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67618-E6E6-48F3-97B1-D537E3AE2C97}" type="slidenum">
              <a:rPr lang="en-US" smtClean="0"/>
              <a:t>7</a:t>
            </a:fld>
            <a:endParaRPr lang="en-US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75A993A6-2577-ED2E-494C-E5D229F9C7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50459"/>
            <a:ext cx="10515600" cy="3469341"/>
          </a:xfrm>
        </p:spPr>
        <p:txBody>
          <a:bodyPr/>
          <a:lstStyle/>
          <a:p>
            <a:r>
              <a:rPr lang="en-US" dirty="0">
                <a:latin typeface="Frutiger 45 Light" pitchFamily="34" charset="0"/>
              </a:rPr>
              <a:t>Names and affiliations of presenters</a:t>
            </a:r>
          </a:p>
        </p:txBody>
      </p:sp>
    </p:spTree>
    <p:extLst>
      <p:ext uri="{BB962C8B-B14F-4D97-AF65-F5344CB8AC3E}">
        <p14:creationId xmlns:p14="http://schemas.microsoft.com/office/powerpoint/2010/main" val="10854229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ack background with chains&#10;&#10;AI-generated content may be incorrect.">
            <a:extLst>
              <a:ext uri="{FF2B5EF4-FFF2-40B4-BE49-F238E27FC236}">
                <a16:creationId xmlns:a16="http://schemas.microsoft.com/office/drawing/2014/main" id="{CAF50E8B-F6B3-E046-32F9-A77B038370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CC771CC-23AA-5C64-A13D-C613EBCFF6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92729"/>
            <a:ext cx="10515600" cy="13255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3365B73D-8671-AA13-D56E-75FE45D3F2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Report of Committee on Legal Aid - NYSBA Executive Committee - Friday, November 5, 2022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21DC7169-86BF-BBBB-8AE1-4CFE621569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67618-E6E6-48F3-97B1-D537E3AE2C97}" type="slidenum">
              <a:rPr lang="en-US" smtClean="0"/>
              <a:t>8</a:t>
            </a:fld>
            <a:endParaRPr lang="en-US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75A993A6-2577-ED2E-494C-E5D229F9C7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50459"/>
            <a:ext cx="10515600" cy="3469341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50909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ack background with chains&#10;&#10;AI-generated content may be incorrect.">
            <a:extLst>
              <a:ext uri="{FF2B5EF4-FFF2-40B4-BE49-F238E27FC236}">
                <a16:creationId xmlns:a16="http://schemas.microsoft.com/office/drawing/2014/main" id="{9A543880-6DC4-3FE4-CB71-1D2EDDA01B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CC771CC-23AA-5C64-A13D-C613EBCFF6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92729"/>
            <a:ext cx="10515600" cy="13255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3365B73D-8671-AA13-D56E-75FE45D3F2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latin typeface="Frutiger 45 Light" pitchFamily="34" charset="0"/>
              </a:rPr>
              <a:t>Report of Committee on Legal Aid - NYSBA Executive Committee - Friday, November 5, 2022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21DC7169-86BF-BBBB-8AE1-4CFE621569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67618-E6E6-48F3-97B1-D537E3AE2C97}" type="slidenum">
              <a:rPr lang="en-US" smtClean="0"/>
              <a:t>9</a:t>
            </a:fld>
            <a:endParaRPr lang="en-US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75A993A6-2577-ED2E-494C-E5D229F9C7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50459"/>
            <a:ext cx="10515600" cy="3469341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43082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ack background with chains&#10;&#10;AI-generated content may be incorrect.">
            <a:extLst>
              <a:ext uri="{FF2B5EF4-FFF2-40B4-BE49-F238E27FC236}">
                <a16:creationId xmlns:a16="http://schemas.microsoft.com/office/drawing/2014/main" id="{45C6F20F-88EF-B466-18A3-F763EA2EF8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CC771CC-23AA-5C64-A13D-C613EBCFF6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92729"/>
            <a:ext cx="10515600" cy="13255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3365B73D-8671-AA13-D56E-75FE45D3F2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Report of Committee on Legal Aid - NYSBA Executive Committee - Friday, November 5, 2022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21DC7169-86BF-BBBB-8AE1-4CFE621569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67618-E6E6-48F3-97B1-D537E3AE2C97}" type="slidenum">
              <a:rPr lang="en-US" smtClean="0"/>
              <a:t>10</a:t>
            </a:fld>
            <a:endParaRPr lang="en-US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75A993A6-2577-ED2E-494C-E5D229F9C7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50459"/>
            <a:ext cx="10515600" cy="3469341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89888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ack background with chains&#10;&#10;AI-generated content may be incorrect.">
            <a:extLst>
              <a:ext uri="{FF2B5EF4-FFF2-40B4-BE49-F238E27FC236}">
                <a16:creationId xmlns:a16="http://schemas.microsoft.com/office/drawing/2014/main" id="{4307C3DA-689F-F299-AC74-E6B8AC264D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CC771CC-23AA-5C64-A13D-C613EBCFF6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92729"/>
            <a:ext cx="10515600" cy="1325563"/>
          </a:xfrm>
        </p:spPr>
        <p:txBody>
          <a:bodyPr/>
          <a:lstStyle/>
          <a:p>
            <a:r>
              <a:rPr lang="en-US" dirty="0"/>
              <a:t> </a:t>
            </a:r>
            <a:r>
              <a:rPr lang="en-US" dirty="0">
                <a:latin typeface="Adobe Garamond Pro Bold" panose="02020702060506020403" pitchFamily="18" charset="0"/>
              </a:rPr>
              <a:t>Q &amp; A?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3365B73D-8671-AA13-D56E-75FE45D3F2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Report of Committee on Legal Aid - NYSBA Executive Committee - Friday, November 5, 2022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21DC7169-86BF-BBBB-8AE1-4CFE621569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67618-E6E6-48F3-97B1-D537E3AE2C97}" type="slidenum">
              <a:rPr lang="en-US" smtClean="0"/>
              <a:t>11</a:t>
            </a:fld>
            <a:endParaRPr lang="en-US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75A993A6-2577-ED2E-494C-E5D229F9C7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50459"/>
            <a:ext cx="10515600" cy="3469341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53585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9414111-E8CC-2E7A-BD58-F7EAB77933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Report of Committee on Legal Aid - NYSBA Executive Committee - Friday, November 4, 2022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748258-D07C-289B-F7E9-04534AE2CA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67618-E6E6-48F3-97B1-D537E3AE2C97}" type="slidenum">
              <a:rPr lang="en-US" smtClean="0"/>
              <a:t>12</a:t>
            </a:fld>
            <a:endParaRPr lang="en-US"/>
          </a:p>
        </p:txBody>
      </p:sp>
      <p:pic>
        <p:nvPicPr>
          <p:cNvPr id="3" name="Picture 2" descr="A close-up of a scale&#10;&#10;AI-generated content may be incorrect.">
            <a:extLst>
              <a:ext uri="{FF2B5EF4-FFF2-40B4-BE49-F238E27FC236}">
                <a16:creationId xmlns:a16="http://schemas.microsoft.com/office/drawing/2014/main" id="{FEEB08B9-E220-7647-1283-FAA949B29E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1490" cy="6852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439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OD_PPT-Template_Presentations-to-NYSBA-EC-and-HOD (6)" id="{0C7B4178-7C34-8A44-92F7-F4C33F0AF6B8}" vid="{BC3755E0-2CD6-3D47-8915-35D9AD74C56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</TotalTime>
  <Words>320</Words>
  <Application>Microsoft Office PowerPoint</Application>
  <PresentationFormat>Widescreen</PresentationFormat>
  <Paragraphs>60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Adobe Garamond Pro Bold</vt:lpstr>
      <vt:lpstr>Arial</vt:lpstr>
      <vt:lpstr>Calibri</vt:lpstr>
      <vt:lpstr>Calibri Light</vt:lpstr>
      <vt:lpstr>Frutiger 45 Light</vt:lpstr>
      <vt:lpstr>Wingdings</vt:lpstr>
      <vt:lpstr>Office Theme</vt:lpstr>
      <vt:lpstr>PowerPoint Presentation</vt:lpstr>
      <vt:lpstr>Title of Presentation</vt:lpstr>
      <vt:lpstr>PowerPoint Presentation</vt:lpstr>
      <vt:lpstr>Agenda</vt:lpstr>
      <vt:lpstr>Agenda</vt:lpstr>
      <vt:lpstr>Name of entity presenting report</vt:lpstr>
      <vt:lpstr>Report Name Presented by</vt:lpstr>
      <vt:lpstr>PowerPoint Presentation</vt:lpstr>
      <vt:lpstr>PowerPoint Presentation</vt:lpstr>
      <vt:lpstr>PowerPoint Presentation</vt:lpstr>
      <vt:lpstr> Q &amp; A?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Petraglia, Alexandre</dc:creator>
  <cp:lastModifiedBy>Markiewicz, Stefanie</cp:lastModifiedBy>
  <cp:revision>5</cp:revision>
  <dcterms:created xsi:type="dcterms:W3CDTF">2022-10-04T14:47:33Z</dcterms:created>
  <dcterms:modified xsi:type="dcterms:W3CDTF">2026-03-24T14:15:07Z</dcterms:modified>
</cp:coreProperties>
</file>